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74" r:id="rId2"/>
    <p:sldId id="375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F87"/>
    <a:srgbClr val="002D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905562-1D22-435A-AC37-71C3F34B8E09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7E188F-63C8-4F10-8543-52F1653585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8627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D8B178-18AC-A34A-A06A-636648572EEE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6078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81E8F5-B184-CB48-C6FD-0AF193D35F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0A7A1C-E744-AC88-10E2-1A3AF48B9F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A4852B-B485-0855-77EE-5AB27D714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8C0AA-509C-4839-B83D-8DE9AB9C168E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BF1ACC-314E-72AB-0B1F-1EC3BCCF1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17AD30-711D-23C8-FB02-7508B9A83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60E5-ADF9-4DEA-B886-6C8A139750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11915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E20F59-69E7-AF6E-535F-6F5A1754B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C99BB69-F3BB-13E0-AB73-8A9A1B2FF8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C893A6-FF05-B31A-1FF3-9BA112BF8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8C0AA-509C-4839-B83D-8DE9AB9C168E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7BE1A5-8800-FF14-9483-12D710BA6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5E02F8-0290-5870-A1CE-82E23759A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60E5-ADF9-4DEA-B886-6C8A139750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6359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5ECB38-0D2C-9F1C-99EE-71EF6015F8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A91E9FA-A208-2706-E2F7-CC0BC9D71F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5A9070-74CC-5387-C178-E7CF3214A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8C0AA-509C-4839-B83D-8DE9AB9C168E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C4F5A0-801E-372D-4B78-406DC661A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FDA0DB-AEB7-92F2-B66E-2ADACC1CF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60E5-ADF9-4DEA-B886-6C8A139750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15991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Graficos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59A7718E-E2C4-B24E-A6F9-FD2817B0A65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002581"/>
            <a:ext cx="12261074" cy="1855419"/>
          </a:xfrm>
          <a:prstGeom prst="rect">
            <a:avLst/>
          </a:prstGeom>
        </p:spPr>
      </p:pic>
      <p:sp>
        <p:nvSpPr>
          <p:cNvPr id="11" name="Título 13">
            <a:extLst>
              <a:ext uri="{FF2B5EF4-FFF2-40B4-BE49-F238E27FC236}">
                <a16:creationId xmlns:a16="http://schemas.microsoft.com/office/drawing/2014/main" id="{3C041703-8357-7346-B82E-7019B8217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0514" y="1614886"/>
            <a:ext cx="4407300" cy="1334413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12" name="Marcador de texto 13">
            <a:extLst>
              <a:ext uri="{FF2B5EF4-FFF2-40B4-BE49-F238E27FC236}">
                <a16:creationId xmlns:a16="http://schemas.microsoft.com/office/drawing/2014/main" id="{097F770B-7D44-8944-93DC-321F837D90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50512" y="3498419"/>
            <a:ext cx="4407301" cy="2026207"/>
          </a:xfrm>
        </p:spPr>
        <p:txBody>
          <a:bodyPr>
            <a:noAutofit/>
          </a:bodyPr>
          <a:lstStyle>
            <a:lvl1pPr marL="0" indent="0" algn="l">
              <a:buNone/>
              <a:defRPr sz="1600"/>
            </a:lvl1pPr>
          </a:lstStyle>
          <a:p>
            <a:pPr lvl="0"/>
            <a:r>
              <a:rPr lang="es-MX" dirty="0"/>
              <a:t>Lorem ipsum dolor sit amet, consectetuer adipiscing elit. Maecenas porttitor congue massa. Fusce posuere, magna sed pulvinar ultricies.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MX" dirty="0"/>
              <a:t>Lorem ipsum dolor sit amet, consectetuer adipiscing elit. Maecenas porttitor congue massa. Fusce posuere, magna sed pulvinar.</a:t>
            </a:r>
          </a:p>
        </p:txBody>
      </p:sp>
      <p:sp>
        <p:nvSpPr>
          <p:cNvPr id="16" name="Marcador de gráfico 15">
            <a:extLst>
              <a:ext uri="{FF2B5EF4-FFF2-40B4-BE49-F238E27FC236}">
                <a16:creationId xmlns:a16="http://schemas.microsoft.com/office/drawing/2014/main" id="{D61F17D2-0EDB-B249-8F9D-3E77B8FABC89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308330" y="1603405"/>
            <a:ext cx="4933154" cy="392785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s-ES"/>
              <a:t>Haga clic en el icono para agregar un gráfico</a:t>
            </a:r>
            <a:endParaRPr lang="es-ES_tradnl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A8979153-7F76-5A40-8A32-7FE2DB3B5E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0512" y="3080009"/>
            <a:ext cx="4407300" cy="311391"/>
          </a:xfrm>
        </p:spPr>
        <p:txBody>
          <a:bodyPr>
            <a:noAutofit/>
          </a:bodyPr>
          <a:lstStyle>
            <a:lvl1pPr marL="0" indent="0" algn="l">
              <a:buNone/>
              <a:defRPr sz="2000" b="1">
                <a:solidFill>
                  <a:srgbClr val="5D5D5D"/>
                </a:solidFill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67ABE6DA-C1BC-0442-A27A-C623D2E9AF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274320" y="480653"/>
            <a:ext cx="10541001" cy="71923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03577B47-E10E-F34E-812B-E549CE1271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10368" t="19125" r="10091" b="18329"/>
          <a:stretch/>
        </p:blipFill>
        <p:spPr>
          <a:xfrm>
            <a:off x="11075664" y="336417"/>
            <a:ext cx="930006" cy="40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476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F17F2A-1302-B822-244B-94B0B3C56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1D34BD-7FA3-A6BF-C40A-563F98DC8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CAED0E-EE40-4744-6DEA-2E3D71862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8C0AA-509C-4839-B83D-8DE9AB9C168E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548949-A124-9940-0067-729994659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0C2714-311F-81F5-45E4-47BB31ADE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60E5-ADF9-4DEA-B886-6C8A139750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80644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5583DB-8120-896C-B141-3E3045968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2719E79-796B-8BB6-C32F-722C67A18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B92A02-7BE4-4E28-AA12-CFD9419F0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8C0AA-509C-4839-B83D-8DE9AB9C168E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7EDB2A-4B3F-8214-B986-BF03CAC04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0487D2-09DD-EF3E-9C5E-056885695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60E5-ADF9-4DEA-B886-6C8A139750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11091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92D14A-C038-DC90-AF8F-125C38D82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12F640-89F3-E19A-1FC2-E7B9CBEDE2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CF9224C-60D8-0C71-436D-0AF64B700F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F9D7119-01E6-8D23-3B72-49224085F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8C0AA-509C-4839-B83D-8DE9AB9C168E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F2E9045-A1D0-073A-B809-17B3ED5B2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7C7F802-3100-80FC-7053-E3165AC5F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60E5-ADF9-4DEA-B886-6C8A139750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2328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B48922-0CD8-4503-EDB5-244E5DB59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856936-0A5F-BB8E-FCED-D91A2B4DA3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BB3FF1D-35DD-6593-0AB3-C439B5BF20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2787888-A58E-092F-1648-8EA7F73C09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076D6CB-D817-7213-D1AB-6E0813A2FF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F0BB6D0-C064-CA61-282E-607D2B89C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8C0AA-509C-4839-B83D-8DE9AB9C168E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09A8EC5-3ACF-A507-9114-30771BFF6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D4721CA-F1D3-504E-426F-455A35FAE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60E5-ADF9-4DEA-B886-6C8A139750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05257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63C98C-FCF4-296E-B35E-22728E8BE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6C4B797-3AC8-116B-F8CB-5001A66DE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8C0AA-509C-4839-B83D-8DE9AB9C168E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9B7AAA9-5665-7419-29F1-63B6F0B1E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18E559F-F5BF-A5B4-0CEE-3A793D05D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60E5-ADF9-4DEA-B886-6C8A139750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526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03DCB49-D503-B00C-84A1-9F7302749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8C0AA-509C-4839-B83D-8DE9AB9C168E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8E0152D-2997-DE1E-9F72-49A00065F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4D8EA69-371F-05E8-74AE-CA2C5D5D7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60E5-ADF9-4DEA-B886-6C8A139750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62294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8ABAF3-C959-65E3-4BFD-A10910593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AB6E07-31B7-03FF-E105-DC5891D3D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B8EDEC7-9D6D-1699-9353-E80398D735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E85268D-F336-815D-234D-3492656CA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8C0AA-509C-4839-B83D-8DE9AB9C168E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4986C75-06D3-1CC3-D7F6-2DDCF4C3C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A9AAAB-B93F-8D42-A605-5545878E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60E5-ADF9-4DEA-B886-6C8A139750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0264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BB0A30-E3B5-821E-0107-63B2B5DC5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53CED0F-B9C0-01B0-A57C-B54F96BEC2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0F0E36C-6054-1FDF-FC45-337853037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88E452B-4295-2ABF-EA3F-D7A3EF441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8C0AA-509C-4839-B83D-8DE9AB9C168E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705F568-EE32-A0E9-2998-CA2BCC35D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B397C45-AEC8-19C4-74A6-207FE6A4F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60E5-ADF9-4DEA-B886-6C8A139750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9105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AE25C91-7264-7E5F-D793-6EE7B513D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1C126AD-A0B2-9FD9-9FD4-11D4AD0702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FE6214-830C-9FEF-3D07-DB4C139BC2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E8C0AA-509C-4839-B83D-8DE9AB9C168E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3F1F6F-F8E6-1C26-7F4D-6D2B151F4B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2230AC-EBDA-003B-D6AE-6A40A7BA8E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B660E5-ADF9-4DEA-B886-6C8A139750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43238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4D6B56-3629-AFA3-43BB-CB6841132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4D6C73-3F7E-12FD-7209-B5B6A2316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06" y="527232"/>
            <a:ext cx="10744181" cy="1334413"/>
          </a:xfrm>
        </p:spPr>
        <p:txBody>
          <a:bodyPr>
            <a:normAutofit/>
          </a:bodyPr>
          <a:lstStyle/>
          <a:p>
            <a:r>
              <a:rPr lang="es-MX" sz="2400" b="1" dirty="0">
                <a:solidFill>
                  <a:srgbClr val="002F8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NOMBRAMIENTO Y ASIGNACIÓN DE HONORARIOS DE JUNTA DIRECTIVA PERIODO 2025 - 2026</a:t>
            </a:r>
            <a:endParaRPr lang="es-CO" sz="2400" b="1" dirty="0">
              <a:solidFill>
                <a:srgbClr val="002F8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2F49F39-0696-B31F-73BF-013E8EAE88B5}"/>
              </a:ext>
            </a:extLst>
          </p:cNvPr>
          <p:cNvSpPr txBox="1"/>
          <p:nvPr/>
        </p:nvSpPr>
        <p:spPr>
          <a:xfrm>
            <a:off x="676977" y="1783269"/>
            <a:ext cx="1083804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Proposición No.3</a:t>
            </a:r>
          </a:p>
          <a:p>
            <a:pPr algn="ctr"/>
            <a:endParaRPr lang="es-MX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Elección Junta Directiva</a:t>
            </a:r>
          </a:p>
          <a:p>
            <a:pPr algn="ctr"/>
            <a:r>
              <a:rPr lang="es-MX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Asamblea de Accionistas de TRANSELCA S.A E.S.P.</a:t>
            </a:r>
          </a:p>
          <a:p>
            <a:pPr algn="ctr"/>
            <a:r>
              <a:rPr lang="es-MX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conformidad con lo establecido en el artículo 25 y 32 de los estatutos sociales</a:t>
            </a:r>
          </a:p>
          <a:p>
            <a:pPr algn="ctr"/>
            <a:r>
              <a:rPr lang="es-MX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Considerando que:</a:t>
            </a:r>
          </a:p>
          <a:p>
            <a:pPr algn="ctr"/>
            <a:r>
              <a:rPr lang="es-MX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estatutos de la sociedad en sus artículos 25 literal a) y 32 disponen que es función de la Asamblea General de Accionistas el nombramiento de los miembros de Junta Directiva por período de un (1) año. </a:t>
            </a:r>
          </a:p>
          <a:p>
            <a:pPr marL="342900" indent="-342900">
              <a:buFont typeface="+mj-lt"/>
              <a:buAutoNum type="arabicPeriod"/>
            </a:pPr>
            <a:endParaRPr lang="es-MX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s-MX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en reunión de Asamblea Ordinaria de Accionistas celebrada el dieciocho (18) de marzo de 2024, se eligieron los miembros de Junta Directiva para el periodo de 2024 - 2025.</a:t>
            </a:r>
          </a:p>
          <a:p>
            <a:pPr marL="342900" indent="-342900">
              <a:buFont typeface="+mj-lt"/>
              <a:buAutoNum type="arabicPeriod"/>
            </a:pPr>
            <a:endParaRPr lang="es-MX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s-MX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Que, en razón al vencimiento del período anterior, se requiere realizar nueva elección de Junta Directiva para el período 2025-2026.</a:t>
            </a:r>
          </a:p>
        </p:txBody>
      </p:sp>
    </p:spTree>
    <p:extLst>
      <p:ext uri="{BB962C8B-B14F-4D97-AF65-F5344CB8AC3E}">
        <p14:creationId xmlns:p14="http://schemas.microsoft.com/office/powerpoint/2010/main" val="296167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70812-4084-86CE-8729-47174AA23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E9C223-4408-EF87-82F6-D8A95853E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06" y="527232"/>
            <a:ext cx="10744181" cy="1334413"/>
          </a:xfrm>
        </p:spPr>
        <p:txBody>
          <a:bodyPr>
            <a:normAutofit/>
          </a:bodyPr>
          <a:lstStyle/>
          <a:p>
            <a:r>
              <a:rPr lang="es-MX" sz="2400" b="1" dirty="0">
                <a:solidFill>
                  <a:srgbClr val="002F8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NOMBRAMIENTO Y ASIGNACIÓN DE HONORARIOS DE JUNTA DIRECTIVA PERIODO 2025 - 2026</a:t>
            </a:r>
            <a:endParaRPr lang="es-CO" sz="2400" b="1" dirty="0">
              <a:solidFill>
                <a:srgbClr val="002F8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2FC480C-755B-418F-D401-1D357BB23E1E}"/>
              </a:ext>
            </a:extLst>
          </p:cNvPr>
          <p:cNvSpPr txBox="1"/>
          <p:nvPr/>
        </p:nvSpPr>
        <p:spPr>
          <a:xfrm>
            <a:off x="676977" y="1783269"/>
            <a:ext cx="10838046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s-MX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Propone:</a:t>
            </a:r>
          </a:p>
          <a:p>
            <a:pPr algn="ctr"/>
            <a:r>
              <a:rPr lang="es-MX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s-MX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Primero:	</a:t>
            </a:r>
            <a:r>
              <a:rPr lang="es-MX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Elegir la Junta Directiva de TRANSELCA por el período 2025-2026, conformada por los siguientes miembros principales:</a:t>
            </a:r>
          </a:p>
          <a:p>
            <a:endParaRPr lang="es-MX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nombres de los candidatos a miembros de Junta Directiva se presentarán en la reunión de Asamblea.</a:t>
            </a:r>
          </a:p>
          <a:p>
            <a:endParaRPr lang="es-MX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s-MX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Segundo: </a:t>
            </a:r>
            <a:r>
              <a:rPr lang="es-MX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Fijar los honorarios para el periodo 2025 -2026 de cada uno de los miembros de la Junta Directiva de TRANSELCA S.A. E.S.P., en cuatro salarios mínimos legales  mensuales vigentes (4 SMLMV) por reunión asistida. </a:t>
            </a:r>
          </a:p>
        </p:txBody>
      </p:sp>
    </p:spTree>
    <p:extLst>
      <p:ext uri="{BB962C8B-B14F-4D97-AF65-F5344CB8AC3E}">
        <p14:creationId xmlns:p14="http://schemas.microsoft.com/office/powerpoint/2010/main" val="25898809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256</Words>
  <Application>Microsoft Office PowerPoint</Application>
  <PresentationFormat>Panorámica</PresentationFormat>
  <Paragraphs>24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Tahoma</vt:lpstr>
      <vt:lpstr>Tema de Office</vt:lpstr>
      <vt:lpstr>NOMBRAMIENTO Y ASIGNACIÓN DE HONORARIOS DE JUNTA DIRECTIVA PERIODO 2025 - 2026</vt:lpstr>
      <vt:lpstr>NOMBRAMIENTO Y ASIGNACIÓN DE HONORARIOS DE JUNTA DIRECTIVA PERIODO 2025 - 2026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GLADYS MARIA CASTRO BAYO</dc:creator>
  <cp:lastModifiedBy>GLADYS MARIA CASTRO BAYO</cp:lastModifiedBy>
  <cp:revision>2</cp:revision>
  <dcterms:created xsi:type="dcterms:W3CDTF">2025-02-25T16:40:29Z</dcterms:created>
  <dcterms:modified xsi:type="dcterms:W3CDTF">2025-05-15T20:36:45Z</dcterms:modified>
</cp:coreProperties>
</file>